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Inte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ytTzRVMd1wrgOF+WTM0JAibCC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de01f9d2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ade01f9d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e01f9d2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ade01f9d2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e01f9d2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ade01f9d2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de01f9d2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de01f9d2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e01f9d2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ade01f9d2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de01f9d2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ade01f9d2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e01f9d2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ade01f9d2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36a517e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a36a517e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de01f9d2b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de01f9d2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de01f9d2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de01f9d2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6a517e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a36a517e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6a517e1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36a517e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36a517e1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a36a517e1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de01f9d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ade01f9d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de01f9d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ade01f9d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e01f9d2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ade01f9d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de01f9d2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ade01f9d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e01f9d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de01f9d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e01f9d2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ade01f9d2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de01f9d2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ade01f9d2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github.com/icelui/cote_des_vin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BhUZuasIKFVamgYIP7PqkDFFCGtwqdk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hyperlink" Target="http://data.fguerillon.net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AU78n4AcfrkCSKEnL3V874rkOhtgjPGF/view" TargetMode="External"/><Relationship Id="rId4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8241650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7424901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6608152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5791404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4974655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4157906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3341157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2524409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707660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890911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74163" y="132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8241650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7424901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6608152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5791404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4974655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4157906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3341157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2524409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1707660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890911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3">
            <a:alphaModFix amt="9000"/>
          </a:blip>
          <a:srcRect b="0" l="0" r="0" t="0"/>
          <a:stretch/>
        </p:blipFill>
        <p:spPr>
          <a:xfrm>
            <a:off x="74163" y="2799275"/>
            <a:ext cx="842125" cy="25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"/>
          <p:cNvSpPr txBox="1"/>
          <p:nvPr>
            <p:ph type="ctrTitle"/>
          </p:nvPr>
        </p:nvSpPr>
        <p:spPr>
          <a:xfrm>
            <a:off x="850057" y="2921325"/>
            <a:ext cx="5981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François Guérillon</a:t>
            </a:r>
            <a:endParaRPr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>
            <p:ph type="ctrTitle"/>
          </p:nvPr>
        </p:nvSpPr>
        <p:spPr>
          <a:xfrm>
            <a:off x="844500" y="215121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" sz="3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 prix des grands vins français</a:t>
            </a:r>
            <a:endParaRPr b="1"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1"/>
          <p:cNvSpPr txBox="1"/>
          <p:nvPr>
            <p:ph type="ctrTitle"/>
          </p:nvPr>
        </p:nvSpPr>
        <p:spPr>
          <a:xfrm>
            <a:off x="858269" y="3583257"/>
            <a:ext cx="5981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https://github.com/icelui/cote_des_vins</a:t>
            </a:r>
            <a:endParaRPr sz="14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4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décembre 2020</a:t>
            </a:r>
            <a:endParaRPr sz="14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ade01f9d2b_0_87" title="video_chablis_animation_01.wm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65172"/>
            <a:ext cx="8839197" cy="341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e01f9d2b_0_224"/>
          <p:cNvSpPr txBox="1"/>
          <p:nvPr>
            <p:ph idx="4294967295" type="ctrTitle"/>
          </p:nvPr>
        </p:nvSpPr>
        <p:spPr>
          <a:xfrm>
            <a:off x="1124250" y="2120550"/>
            <a:ext cx="6895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3. Prédire l’avenir...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gade01f9d2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e01f9d2b_0_26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600"/>
              <a:t>Nous sommes en 2020</a:t>
            </a:r>
            <a:endParaRPr b="1" sz="2600"/>
          </a:p>
        </p:txBody>
      </p:sp>
      <p:pic>
        <p:nvPicPr>
          <p:cNvPr id="163" name="Google Shape;163;gade01f9d2b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263" y="653175"/>
            <a:ext cx="1487475" cy="1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ade01f9d2b_0_263"/>
          <p:cNvSpPr txBox="1"/>
          <p:nvPr>
            <p:ph type="title"/>
          </p:nvPr>
        </p:nvSpPr>
        <p:spPr>
          <a:xfrm>
            <a:off x="400125" y="1625168"/>
            <a:ext cx="852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200"/>
              <a:t>Défi : prédire la cote des vins en 2025</a:t>
            </a:r>
            <a:endParaRPr sz="2200"/>
          </a:p>
        </p:txBody>
      </p:sp>
      <p:sp>
        <p:nvSpPr>
          <p:cNvPr id="165" name="Google Shape;165;gade01f9d2b_0_263"/>
          <p:cNvSpPr/>
          <p:nvPr/>
        </p:nvSpPr>
        <p:spPr>
          <a:xfrm>
            <a:off x="247725" y="2400175"/>
            <a:ext cx="3295800" cy="2527800"/>
          </a:xfrm>
          <a:prstGeom prst="wedgeRectCallout">
            <a:avLst>
              <a:gd fmla="val 58984" name="adj1"/>
              <a:gd fmla="val -64573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Entraînement </a:t>
            </a: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supervisé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d’un modèle prédictif 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variable “cible” connue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2020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variables “explicatives” (entrée du modèle prédictif) connues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ans avant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variable “cible” (donc 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≤ </a:t>
            </a:r>
            <a:r>
              <a:rPr b="0" i="0" lang="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ade01f9d2b_0_263"/>
          <p:cNvSpPr/>
          <p:nvPr/>
        </p:nvSpPr>
        <p:spPr>
          <a:xfrm>
            <a:off x="3693925" y="2476375"/>
            <a:ext cx="3250200" cy="2311500"/>
          </a:xfrm>
          <a:prstGeom prst="wedgeRectCallout">
            <a:avLst>
              <a:gd fmla="val -34021" name="adj1"/>
              <a:gd fmla="val -68195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Utilisation du modèle prédictif :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glissement de 5 ans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rapport à l’entraînement 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“cible” : 2025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variables “explicatives” (entrée du modèle prédictif) connues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ans avant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donc 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≤ 2020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ade01f9d2b_0_263"/>
          <p:cNvSpPr/>
          <p:nvPr/>
        </p:nvSpPr>
        <p:spPr>
          <a:xfrm>
            <a:off x="7039425" y="2928175"/>
            <a:ext cx="1881300" cy="1407900"/>
          </a:xfrm>
          <a:prstGeom prst="wedgeRectCallout">
            <a:avLst>
              <a:gd fmla="val -86566" name="adj1"/>
              <a:gd fmla="val -10796" name="adj2"/>
            </a:avLst>
          </a:prstGeom>
          <a:solidFill>
            <a:srgbClr val="FFF3F3"/>
          </a:solidFill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Impossible d’évaluer la qualité de la prédiction !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ade01f9d2b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00" y="-162137"/>
            <a:ext cx="8086800" cy="5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e01f9d2b_0_27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600"/>
              <a:t>Imaginez… nous sommes en 2015</a:t>
            </a:r>
            <a:endParaRPr b="1" sz="2600"/>
          </a:p>
        </p:txBody>
      </p:sp>
      <p:pic>
        <p:nvPicPr>
          <p:cNvPr id="178" name="Google Shape;178;gade01f9d2b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263" y="653175"/>
            <a:ext cx="1487475" cy="10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de01f9d2b_0_273"/>
          <p:cNvSpPr txBox="1"/>
          <p:nvPr>
            <p:ph type="title"/>
          </p:nvPr>
        </p:nvSpPr>
        <p:spPr>
          <a:xfrm>
            <a:off x="400125" y="1625168"/>
            <a:ext cx="852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200"/>
              <a:t>Prédire la cote des vins en 2020</a:t>
            </a:r>
            <a:endParaRPr sz="2200"/>
          </a:p>
        </p:txBody>
      </p:sp>
      <p:sp>
        <p:nvSpPr>
          <p:cNvPr id="180" name="Google Shape;180;gade01f9d2b_0_273"/>
          <p:cNvSpPr/>
          <p:nvPr/>
        </p:nvSpPr>
        <p:spPr>
          <a:xfrm>
            <a:off x="247725" y="2552575"/>
            <a:ext cx="3295800" cy="1823400"/>
          </a:xfrm>
          <a:prstGeom prst="wedgeRectCallout">
            <a:avLst>
              <a:gd fmla="val 55101" name="adj1"/>
              <a:gd fmla="val -77683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Entraînement 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variable “cible” connue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2015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variables “explicatives” connues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ans avant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≤ </a:t>
            </a:r>
            <a:r>
              <a:rPr b="0" i="0" lang="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ade01f9d2b_0_273"/>
          <p:cNvSpPr/>
          <p:nvPr/>
        </p:nvSpPr>
        <p:spPr>
          <a:xfrm>
            <a:off x="3693925" y="2476375"/>
            <a:ext cx="3250200" cy="2311500"/>
          </a:xfrm>
          <a:prstGeom prst="wedgeRectCallout">
            <a:avLst>
              <a:gd fmla="val -34021" name="adj1"/>
              <a:gd fmla="val -68195" name="adj2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Utilisation du modèle :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glissement de 5 ans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 rapport à l’entraînement 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“cible” : 2020</a:t>
            </a:r>
            <a:endParaRPr b="0" i="0" sz="16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variables “explicatives” (entrée du modèle prédictif) connues </a:t>
            </a:r>
            <a:r>
              <a:rPr b="0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ans avant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donc </a:t>
            </a: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≤ 2015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ade01f9d2b_0_273"/>
          <p:cNvSpPr/>
          <p:nvPr/>
        </p:nvSpPr>
        <p:spPr>
          <a:xfrm>
            <a:off x="7115625" y="2928175"/>
            <a:ext cx="1881300" cy="1407900"/>
          </a:xfrm>
          <a:prstGeom prst="wedgeRectCallout">
            <a:avLst>
              <a:gd fmla="val -91245" name="adj1"/>
              <a:gd fmla="val -8941" name="adj2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On peut évaluer la qualité de la prédiction !</a:t>
            </a:r>
            <a:endParaRPr b="1" i="0" sz="19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ade01f9d2b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4525" y="2552571"/>
            <a:ext cx="74538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de01f9d2b_0_255"/>
          <p:cNvSpPr txBox="1"/>
          <p:nvPr>
            <p:ph idx="4294967295" type="ctrTitle"/>
          </p:nvPr>
        </p:nvSpPr>
        <p:spPr>
          <a:xfrm>
            <a:off x="1124250" y="1777500"/>
            <a:ext cx="68955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3. Des résultats très satisfaisants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9" name="Google Shape;189;gade01f9d2b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e01f9d2b_0_244"/>
          <p:cNvSpPr/>
          <p:nvPr/>
        </p:nvSpPr>
        <p:spPr>
          <a:xfrm>
            <a:off x="2012675" y="2708025"/>
            <a:ext cx="23826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Investissement “éclairé”</a:t>
            </a:r>
            <a:b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 les vins de plus forte inflation depuis 5 ans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ade01f9d2b_0_244"/>
          <p:cNvSpPr/>
          <p:nvPr/>
        </p:nvSpPr>
        <p:spPr>
          <a:xfrm>
            <a:off x="4575325" y="1776250"/>
            <a:ext cx="21519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prédictif 1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Forêts aléatoires (</a:t>
            </a:r>
            <a:r>
              <a:rPr b="0" i="1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“boostées”</a:t>
            </a: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ade01f9d2b_0_244"/>
          <p:cNvSpPr/>
          <p:nvPr/>
        </p:nvSpPr>
        <p:spPr>
          <a:xfrm>
            <a:off x="6825600" y="1776250"/>
            <a:ext cx="21894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prédictif 2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Réseau de neurones “denses” et “récurrents” (LSTM)</a:t>
            </a: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ade01f9d2b_0_2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000"/>
              <a:t>Pour le test... nous sommes en 2015</a:t>
            </a:r>
            <a:endParaRPr b="1" sz="2000"/>
          </a:p>
        </p:txBody>
      </p:sp>
      <p:sp>
        <p:nvSpPr>
          <p:cNvPr id="198" name="Google Shape;198;gade01f9d2b_0_244"/>
          <p:cNvSpPr/>
          <p:nvPr/>
        </p:nvSpPr>
        <p:spPr>
          <a:xfrm>
            <a:off x="837325" y="712925"/>
            <a:ext cx="78549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9E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 2015 relatives aux vins dont on souhaite prédire la cote 2020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couleur, 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cote actuelle</a:t>
            </a: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identité du domaine, historique des cotes du vin, du domaine, de l’appellation...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ade01f9d2b_0_244"/>
          <p:cNvSpPr/>
          <p:nvPr/>
        </p:nvSpPr>
        <p:spPr>
          <a:xfrm>
            <a:off x="6933600" y="27851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Recommandation d’investissement 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ade01f9d2b_0_244"/>
          <p:cNvSpPr/>
          <p:nvPr/>
        </p:nvSpPr>
        <p:spPr>
          <a:xfrm>
            <a:off x="4664575" y="27851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Recommandation d’investissement 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ade01f9d2b_0_244"/>
          <p:cNvSpPr/>
          <p:nvPr/>
        </p:nvSpPr>
        <p:spPr>
          <a:xfrm>
            <a:off x="160625" y="2785125"/>
            <a:ext cx="16713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Investissement aléatoire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ade01f9d2b_0_244"/>
          <p:cNvSpPr/>
          <p:nvPr/>
        </p:nvSpPr>
        <p:spPr>
          <a:xfrm>
            <a:off x="160625" y="3607650"/>
            <a:ext cx="8854488" cy="1479870"/>
          </a:xfrm>
          <a:prstGeom prst="flowChartTerminator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ade01f9d2b_0_244"/>
          <p:cNvSpPr txBox="1"/>
          <p:nvPr/>
        </p:nvSpPr>
        <p:spPr>
          <a:xfrm>
            <a:off x="1175873" y="3635450"/>
            <a:ext cx="7055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Résultat : plus-value (inflation sur 5 ans)</a:t>
            </a:r>
            <a:b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pour un scénario d’investissement sur 30 vins de 30 domaines différents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ade01f9d2b_0_244"/>
          <p:cNvSpPr txBox="1"/>
          <p:nvPr/>
        </p:nvSpPr>
        <p:spPr>
          <a:xfrm>
            <a:off x="763700" y="4278225"/>
            <a:ext cx="7797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+31 %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ade01f9d2b_0_244"/>
          <p:cNvSpPr txBox="1"/>
          <p:nvPr/>
        </p:nvSpPr>
        <p:spPr>
          <a:xfrm>
            <a:off x="2896950" y="4278225"/>
            <a:ext cx="7797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+59 %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ade01f9d2b_0_244"/>
          <p:cNvSpPr txBox="1"/>
          <p:nvPr/>
        </p:nvSpPr>
        <p:spPr>
          <a:xfrm>
            <a:off x="7325571" y="4278225"/>
            <a:ext cx="8829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+119 %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ade01f9d2b_0_244"/>
          <p:cNvSpPr txBox="1"/>
          <p:nvPr/>
        </p:nvSpPr>
        <p:spPr>
          <a:xfrm>
            <a:off x="5200029" y="4278225"/>
            <a:ext cx="933300" cy="3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+108 %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ade01f9d2b_0_244"/>
          <p:cNvCxnSpPr>
            <a:endCxn id="195" idx="0"/>
          </p:cNvCxnSpPr>
          <p:nvPr/>
        </p:nvCxnSpPr>
        <p:spPr>
          <a:xfrm>
            <a:off x="5595775" y="1464850"/>
            <a:ext cx="55500" cy="3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gade01f9d2b_0_244"/>
          <p:cNvCxnSpPr>
            <a:endCxn id="194" idx="3"/>
          </p:cNvCxnSpPr>
          <p:nvPr/>
        </p:nvCxnSpPr>
        <p:spPr>
          <a:xfrm flipH="1">
            <a:off x="3203975" y="1465425"/>
            <a:ext cx="151200" cy="124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gade01f9d2b_0_244"/>
          <p:cNvSpPr txBox="1"/>
          <p:nvPr/>
        </p:nvSpPr>
        <p:spPr>
          <a:xfrm>
            <a:off x="285575" y="4559600"/>
            <a:ext cx="1879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(inflation moyenne 2015-2020)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gade01f9d2b_0_244"/>
          <p:cNvCxnSpPr>
            <a:endCxn id="196" idx="0"/>
          </p:cNvCxnSpPr>
          <p:nvPr/>
        </p:nvCxnSpPr>
        <p:spPr>
          <a:xfrm>
            <a:off x="7738800" y="1463950"/>
            <a:ext cx="181500" cy="3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gade01f9d2b_0_244"/>
          <p:cNvCxnSpPr>
            <a:stCxn id="195" idx="2"/>
            <a:endCxn id="200" idx="3"/>
          </p:cNvCxnSpPr>
          <p:nvPr/>
        </p:nvCxnSpPr>
        <p:spPr>
          <a:xfrm>
            <a:off x="5651275" y="25874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gade01f9d2b_0_244"/>
          <p:cNvCxnSpPr>
            <a:stCxn id="196" idx="2"/>
            <a:endCxn id="199" idx="3"/>
          </p:cNvCxnSpPr>
          <p:nvPr/>
        </p:nvCxnSpPr>
        <p:spPr>
          <a:xfrm>
            <a:off x="7920300" y="25874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gade01f9d2b_0_244"/>
          <p:cNvCxnSpPr>
            <a:stCxn id="201" idx="1"/>
            <a:endCxn id="204" idx="0"/>
          </p:cNvCxnSpPr>
          <p:nvPr/>
        </p:nvCxnSpPr>
        <p:spPr>
          <a:xfrm>
            <a:off x="996275" y="3357825"/>
            <a:ext cx="1572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ade01f9d2b_0_244"/>
          <p:cNvCxnSpPr>
            <a:stCxn id="194" idx="1"/>
            <a:endCxn id="205" idx="0"/>
          </p:cNvCxnSpPr>
          <p:nvPr/>
        </p:nvCxnSpPr>
        <p:spPr>
          <a:xfrm>
            <a:off x="3203975" y="3434925"/>
            <a:ext cx="82800" cy="84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ade01f9d2b_0_244"/>
          <p:cNvCxnSpPr>
            <a:stCxn id="200" idx="1"/>
            <a:endCxn id="207" idx="0"/>
          </p:cNvCxnSpPr>
          <p:nvPr/>
        </p:nvCxnSpPr>
        <p:spPr>
          <a:xfrm>
            <a:off x="5651275" y="3357825"/>
            <a:ext cx="153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gade01f9d2b_0_244"/>
          <p:cNvCxnSpPr>
            <a:stCxn id="199" idx="1"/>
            <a:endCxn id="206" idx="0"/>
          </p:cNvCxnSpPr>
          <p:nvPr/>
        </p:nvCxnSpPr>
        <p:spPr>
          <a:xfrm flipH="1">
            <a:off x="7767000" y="3357825"/>
            <a:ext cx="153300" cy="9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18" name="Google Shape;218;gade01f9d2b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0824" y="2358557"/>
            <a:ext cx="181500" cy="20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ade01f9d2b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5724" y="2380983"/>
            <a:ext cx="181500" cy="17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de01f9d2b_0_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2254" y="2040205"/>
            <a:ext cx="1671300" cy="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de01f9d2b_0_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6790" y="2359345"/>
            <a:ext cx="368595" cy="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6a517e1c_0_17"/>
          <p:cNvSpPr/>
          <p:nvPr/>
        </p:nvSpPr>
        <p:spPr>
          <a:xfrm>
            <a:off x="2199762" y="2004850"/>
            <a:ext cx="21519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prédictif 1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Forêts aléatoires (</a:t>
            </a:r>
            <a:r>
              <a:rPr b="0" i="1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“boostées”</a:t>
            </a: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a36a517e1c_0_17"/>
          <p:cNvSpPr/>
          <p:nvPr/>
        </p:nvSpPr>
        <p:spPr>
          <a:xfrm>
            <a:off x="4754838" y="2004850"/>
            <a:ext cx="2189400" cy="8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Modèle prédictif 2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Réseau de neurones “denses” et “récurrents” (LSTM)</a:t>
            </a: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a36a517e1c_0_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000"/>
              <a:t>En réalité... nous sommes en 2020</a:t>
            </a:r>
            <a:endParaRPr b="1" sz="2000"/>
          </a:p>
        </p:txBody>
      </p:sp>
      <p:sp>
        <p:nvSpPr>
          <p:cNvPr id="229" name="Google Shape;229;ga36a517e1c_0_17"/>
          <p:cNvSpPr/>
          <p:nvPr/>
        </p:nvSpPr>
        <p:spPr>
          <a:xfrm>
            <a:off x="644550" y="941525"/>
            <a:ext cx="7854900" cy="726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9E9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 2020 relatives aux vins dont on souhaite prédire la cote 2025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couleur, 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cote actuelle</a:t>
            </a: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identité du domaine, historique des cotes du vin, du domaine, de l’appellation...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a36a517e1c_0_17"/>
          <p:cNvSpPr/>
          <p:nvPr/>
        </p:nvSpPr>
        <p:spPr>
          <a:xfrm>
            <a:off x="4862838" y="30137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Recommandation d’investissement 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a36a517e1c_0_17"/>
          <p:cNvSpPr/>
          <p:nvPr/>
        </p:nvSpPr>
        <p:spPr>
          <a:xfrm>
            <a:off x="2289012" y="3013725"/>
            <a:ext cx="1973400" cy="57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6B26B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Recommandation d’investissement 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ga36a517e1c_0_17"/>
          <p:cNvCxnSpPr>
            <a:endCxn id="226" idx="0"/>
          </p:cNvCxnSpPr>
          <p:nvPr/>
        </p:nvCxnSpPr>
        <p:spPr>
          <a:xfrm flipH="1">
            <a:off x="3275712" y="1686550"/>
            <a:ext cx="33300" cy="31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ga36a517e1c_0_17"/>
          <p:cNvCxnSpPr>
            <a:endCxn id="227" idx="0"/>
          </p:cNvCxnSpPr>
          <p:nvPr/>
        </p:nvCxnSpPr>
        <p:spPr>
          <a:xfrm>
            <a:off x="5781738" y="1656550"/>
            <a:ext cx="67800" cy="34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" name="Google Shape;234;ga36a517e1c_0_17"/>
          <p:cNvCxnSpPr>
            <a:stCxn id="226" idx="2"/>
            <a:endCxn id="231" idx="3"/>
          </p:cNvCxnSpPr>
          <p:nvPr/>
        </p:nvCxnSpPr>
        <p:spPr>
          <a:xfrm>
            <a:off x="3275712" y="28160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" name="Google Shape;235;ga36a517e1c_0_17"/>
          <p:cNvCxnSpPr>
            <a:stCxn id="227" idx="2"/>
            <a:endCxn id="230" idx="3"/>
          </p:cNvCxnSpPr>
          <p:nvPr/>
        </p:nvCxnSpPr>
        <p:spPr>
          <a:xfrm>
            <a:off x="5849538" y="2816050"/>
            <a:ext cx="0" cy="19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6" name="Google Shape;236;ga36a517e1c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0061" y="2587157"/>
            <a:ext cx="181500" cy="20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36a517e1c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4962" y="2609583"/>
            <a:ext cx="181500" cy="17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36a517e1c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0054" y="2268805"/>
            <a:ext cx="1671300" cy="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36a517e1c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4590" y="2587945"/>
            <a:ext cx="368595" cy="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de01f9d2b_0_309"/>
          <p:cNvSpPr txBox="1"/>
          <p:nvPr>
            <p:ph idx="4294967295" type="ctrTitle"/>
          </p:nvPr>
        </p:nvSpPr>
        <p:spPr>
          <a:xfrm>
            <a:off x="1124250" y="1777500"/>
            <a:ext cx="68955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4. Un outil en ligne (démonstration)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5" name="Google Shape;245;gade01f9d2b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ade01f9d2b_0_247"/>
          <p:cNvPicPr preferRelativeResize="0"/>
          <p:nvPr/>
        </p:nvPicPr>
        <p:blipFill rotWithShape="1">
          <a:blip r:embed="rId3">
            <a:alphaModFix amt="65000"/>
          </a:blip>
          <a:srcRect b="0" l="0" r="0" t="0"/>
          <a:stretch/>
        </p:blipFill>
        <p:spPr>
          <a:xfrm>
            <a:off x="615976" y="40826"/>
            <a:ext cx="7912048" cy="4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ade01f9d2b_0_247"/>
          <p:cNvSpPr txBox="1"/>
          <p:nvPr/>
        </p:nvSpPr>
        <p:spPr>
          <a:xfrm>
            <a:off x="1608300" y="2155800"/>
            <a:ext cx="5927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fr" sz="3800" u="sng" cap="none" strike="noStrike">
                <a:solidFill>
                  <a:srgbClr val="02444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http://data.fguerillon.net</a:t>
            </a:r>
            <a:endParaRPr b="1" i="0" sz="3800" u="sng" cap="none" strike="noStrike">
              <a:solidFill>
                <a:srgbClr val="02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ade01f9d2b_0_247"/>
          <p:cNvPicPr preferRelativeResize="0"/>
          <p:nvPr/>
        </p:nvPicPr>
        <p:blipFill rotWithShape="1">
          <a:blip r:embed="rId5">
            <a:alphaModFix amt="75000"/>
          </a:blip>
          <a:srcRect b="0" l="0" r="0" t="0"/>
          <a:stretch/>
        </p:blipFill>
        <p:spPr>
          <a:xfrm>
            <a:off x="2808200" y="4687187"/>
            <a:ext cx="1130475" cy="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ade01f9d2b_0_247"/>
          <p:cNvPicPr preferRelativeResize="0"/>
          <p:nvPr/>
        </p:nvPicPr>
        <p:blipFill rotWithShape="1">
          <a:blip r:embed="rId6">
            <a:alphaModFix amt="75000"/>
          </a:blip>
          <a:srcRect b="0" l="0" r="0" t="0"/>
          <a:stretch/>
        </p:blipFill>
        <p:spPr>
          <a:xfrm>
            <a:off x="4436450" y="4735640"/>
            <a:ext cx="952625" cy="3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ade01f9d2b_0_247"/>
          <p:cNvPicPr preferRelativeResize="0"/>
          <p:nvPr/>
        </p:nvPicPr>
        <p:blipFill rotWithShape="1">
          <a:blip r:embed="rId7">
            <a:alphaModFix amt="75000"/>
          </a:blip>
          <a:srcRect b="0" l="0" r="0" t="0"/>
          <a:stretch/>
        </p:blipFill>
        <p:spPr>
          <a:xfrm>
            <a:off x="5528725" y="4767325"/>
            <a:ext cx="601600" cy="2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idx="4294967295" type="ctrTitle"/>
          </p:nvPr>
        </p:nvSpPr>
        <p:spPr>
          <a:xfrm>
            <a:off x="1914450" y="2131200"/>
            <a:ext cx="53151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4500"/>
              <a:buFont typeface="Inter"/>
              <a:buAutoNum type="arabicPeriod"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 constat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a36a517e1c_0_1" title="video_pred_2020_01.wm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66334"/>
            <a:ext cx="8839201" cy="437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36a517e1c_0_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000"/>
              <a:t>En 2020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6a517e1c_1_14"/>
          <p:cNvSpPr txBox="1"/>
          <p:nvPr>
            <p:ph idx="4294967295" type="ctrTitle"/>
          </p:nvPr>
        </p:nvSpPr>
        <p:spPr>
          <a:xfrm>
            <a:off x="1124250" y="2118600"/>
            <a:ext cx="68955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5. Pour aller plus loin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6" name="Google Shape;266;ga36a517e1c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36a517e1c_1_19"/>
          <p:cNvSpPr/>
          <p:nvPr/>
        </p:nvSpPr>
        <p:spPr>
          <a:xfrm>
            <a:off x="5841600" y="2297051"/>
            <a:ext cx="3226200" cy="782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Des résultats encore meilleurs... </a:t>
            </a:r>
            <a:r>
              <a:rPr b="1" i="0" lang="fr" sz="1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1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a36a517e1c_1_19"/>
          <p:cNvSpPr/>
          <p:nvPr/>
        </p:nvSpPr>
        <p:spPr>
          <a:xfrm>
            <a:off x="221225" y="227375"/>
            <a:ext cx="3881196" cy="2406996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Ajout de données (variables explicatives) sur la qualité des vins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Opération en cours avec les notes de la Revue du vin de France. 2 défis 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jointure sur champs libres renseignés différemment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manquantes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a36a517e1c_1_19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1005472" y="2264149"/>
            <a:ext cx="756425" cy="2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a36a517e1c_1_19"/>
          <p:cNvSpPr/>
          <p:nvPr/>
        </p:nvSpPr>
        <p:spPr>
          <a:xfrm rot="7107074">
            <a:off x="4830883" y="1127176"/>
            <a:ext cx="379085" cy="189774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a36a517e1c_1_19"/>
          <p:cNvSpPr/>
          <p:nvPr/>
        </p:nvSpPr>
        <p:spPr>
          <a:xfrm>
            <a:off x="4961950" y="3685200"/>
            <a:ext cx="3460428" cy="1366848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Ajout de données sur la qualité des millésimes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étudier selon résultats précédents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a36a517e1c_1_19"/>
          <p:cNvSpPr/>
          <p:nvPr/>
        </p:nvSpPr>
        <p:spPr>
          <a:xfrm rot="4229372">
            <a:off x="4700284" y="2178762"/>
            <a:ext cx="379066" cy="204431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36a517e1c_1_19"/>
          <p:cNvSpPr/>
          <p:nvPr/>
        </p:nvSpPr>
        <p:spPr>
          <a:xfrm>
            <a:off x="5124225" y="215600"/>
            <a:ext cx="3847770" cy="1680642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Sélection et optimisation des variables explicatives (</a:t>
            </a:r>
            <a:r>
              <a:rPr b="1" i="1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étudier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36a517e1c_1_19"/>
          <p:cNvSpPr/>
          <p:nvPr/>
        </p:nvSpPr>
        <p:spPr>
          <a:xfrm rot="10198734">
            <a:off x="6636832" y="1863788"/>
            <a:ext cx="379287" cy="43201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a36a517e1c_1_19"/>
          <p:cNvSpPr/>
          <p:nvPr/>
        </p:nvSpPr>
        <p:spPr>
          <a:xfrm>
            <a:off x="284425" y="2862975"/>
            <a:ext cx="3545208" cy="2009070"/>
          </a:xfrm>
          <a:prstGeom prst="flowChartDocument">
            <a:avLst/>
          </a:prstGeom>
          <a:solidFill>
            <a:srgbClr val="FFFAE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Analyse approfondie des écarts </a:t>
            </a: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(prédiction vs. inflation réelle)</a:t>
            </a:r>
            <a:br>
              <a:rPr b="1" i="0" lang="f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identifier d’autres sources de données pertinentes</a:t>
            </a:r>
            <a:br>
              <a:rPr b="0" i="0" lang="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étudier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36a517e1c_1_19"/>
          <p:cNvSpPr/>
          <p:nvPr/>
        </p:nvSpPr>
        <p:spPr>
          <a:xfrm rot="354275">
            <a:off x="6773938" y="3089252"/>
            <a:ext cx="379111" cy="53860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idx="4294967295" type="ctrTitle"/>
          </p:nvPr>
        </p:nvSpPr>
        <p:spPr>
          <a:xfrm>
            <a:off x="1089727" y="19707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5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Merci, </a:t>
            </a:r>
            <a:endParaRPr b="1" i="0" sz="5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 txBox="1"/>
          <p:nvPr>
            <p:ph idx="4294967295" type="ctrTitle"/>
          </p:nvPr>
        </p:nvSpPr>
        <p:spPr>
          <a:xfrm>
            <a:off x="1128891" y="283464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4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à bientôt ! </a:t>
            </a:r>
            <a:endParaRPr b="0" i="0" sz="24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ade01f9d2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3" y="0"/>
            <a:ext cx="9586898" cy="51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ade01f9d2b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75" y="-133099"/>
            <a:ext cx="9483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e01f9d2b_0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2" name="Google Shape;102;gade01f9d2b_0_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3" name="Google Shape;103;gade01f9d2b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5900"/>
            <a:ext cx="94836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ade01f9d2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1575"/>
            <a:ext cx="9615611" cy="52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ade01f9d2b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00" y="216375"/>
            <a:ext cx="2969002" cy="167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ade01f9d2b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11125" y="2592150"/>
            <a:ext cx="3328501" cy="2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ade01f9d2b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9525" y="216375"/>
            <a:ext cx="2560550" cy="27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ade01f9d2b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538275" y="96775"/>
            <a:ext cx="919124" cy="9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ade01f9d2b_0_38"/>
          <p:cNvSpPr/>
          <p:nvPr/>
        </p:nvSpPr>
        <p:spPr>
          <a:xfrm>
            <a:off x="3900113" y="216375"/>
            <a:ext cx="1855800" cy="919200"/>
          </a:xfrm>
          <a:prstGeom prst="wedgeRoundRectCallout">
            <a:avLst>
              <a:gd fmla="val -90328" name="adj1"/>
              <a:gd fmla="val 1087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Les grands vins deviennent inaccessibles !</a:t>
            </a:r>
            <a:endParaRPr b="0" i="0" sz="1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ade01f9d2b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4350" y="96775"/>
            <a:ext cx="919124" cy="9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ade01f9d2b_0_38"/>
          <p:cNvSpPr/>
          <p:nvPr/>
        </p:nvSpPr>
        <p:spPr>
          <a:xfrm>
            <a:off x="3906351" y="216375"/>
            <a:ext cx="1855800" cy="919200"/>
          </a:xfrm>
          <a:prstGeom prst="wedgeRoundRectCallout">
            <a:avLst>
              <a:gd fmla="val 82181" name="adj1"/>
              <a:gd fmla="val 73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Les grands vins deviennent inaccessibles !</a:t>
            </a:r>
            <a:endParaRPr b="0" i="0" sz="1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ade01f9d2b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5900" y="3339805"/>
            <a:ext cx="1140200" cy="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de01f9d2b_0_38"/>
          <p:cNvSpPr/>
          <p:nvPr/>
        </p:nvSpPr>
        <p:spPr>
          <a:xfrm>
            <a:off x="4262950" y="3288480"/>
            <a:ext cx="1855800" cy="623100"/>
          </a:xfrm>
          <a:prstGeom prst="wedgeRoundRectCallout">
            <a:avLst>
              <a:gd fmla="val -67410" name="adj1"/>
              <a:gd fmla="val 2775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Je fais de belles plus-values !</a:t>
            </a:r>
            <a:endParaRPr b="0" i="0" sz="16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ade01f9d2b_0_38"/>
          <p:cNvSpPr/>
          <p:nvPr/>
        </p:nvSpPr>
        <p:spPr>
          <a:xfrm>
            <a:off x="3178625" y="4181925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3" name="Google Shape;123;gade01f9d2b_0_38"/>
          <p:cNvSpPr/>
          <p:nvPr/>
        </p:nvSpPr>
        <p:spPr>
          <a:xfrm>
            <a:off x="2635100" y="1176288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4" name="Google Shape;124;gade01f9d2b_0_38"/>
          <p:cNvSpPr/>
          <p:nvPr/>
        </p:nvSpPr>
        <p:spPr>
          <a:xfrm>
            <a:off x="6247413" y="2187575"/>
            <a:ext cx="653000" cy="847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274E13"/>
                </a:solidFill>
                <a:latin typeface="Arial"/>
              </a:rPr>
              <a:t>?</a:t>
            </a:r>
          </a:p>
        </p:txBody>
      </p:sp>
      <p:sp>
        <p:nvSpPr>
          <p:cNvPr id="125" name="Google Shape;125;gade01f9d2b_0_38"/>
          <p:cNvSpPr/>
          <p:nvPr/>
        </p:nvSpPr>
        <p:spPr>
          <a:xfrm>
            <a:off x="3457400" y="2008175"/>
            <a:ext cx="2663400" cy="847500"/>
          </a:xfrm>
          <a:prstGeom prst="wedgeRoundRectCallout">
            <a:avLst>
              <a:gd fmla="val 66766" name="adj1"/>
              <a:gd fmla="val -22673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Quelle stratégie d’achat ? de garde ? de tarification sur ma carte ?</a:t>
            </a:r>
            <a:endParaRPr b="0" i="0" sz="1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ade01f9d2b_0_38"/>
          <p:cNvSpPr/>
          <p:nvPr/>
        </p:nvSpPr>
        <p:spPr>
          <a:xfrm>
            <a:off x="3592800" y="1319875"/>
            <a:ext cx="2307000" cy="504000"/>
          </a:xfrm>
          <a:prstGeom prst="wedgeRoundRectCallout">
            <a:avLst>
              <a:gd fmla="val -65908" name="adj1"/>
              <a:gd fmla="val -27415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Lesquels devrais-je acheter cette année ?</a:t>
            </a:r>
            <a:endParaRPr b="0" i="0" sz="1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ade01f9d2b_0_38"/>
          <p:cNvSpPr/>
          <p:nvPr/>
        </p:nvSpPr>
        <p:spPr>
          <a:xfrm>
            <a:off x="4250750" y="4223150"/>
            <a:ext cx="2884500" cy="575400"/>
          </a:xfrm>
          <a:prstGeom prst="wedgeRoundRectCallout">
            <a:avLst>
              <a:gd fmla="val -65917" name="adj1"/>
              <a:gd fmla="val -17948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Sur quels vins investir ?</a:t>
            </a:r>
            <a:endParaRPr b="0" i="0" sz="1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" sz="1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Faut-il vendre ou conserver ?</a:t>
            </a:r>
            <a:endParaRPr b="0" i="0" sz="1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ade01f9d2b_0_38"/>
          <p:cNvSpPr/>
          <p:nvPr/>
        </p:nvSpPr>
        <p:spPr>
          <a:xfrm>
            <a:off x="2419100" y="3039975"/>
            <a:ext cx="6068100" cy="1058700"/>
          </a:xfrm>
          <a:prstGeom prst="wedgeRoundRectCallout">
            <a:avLst>
              <a:gd fmla="val -49924" name="adj1"/>
              <a:gd fmla="val -9129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Peut-on prédire l’évolution du prix des grands vins sur les prochaines années ?</a:t>
            </a:r>
            <a:endParaRPr b="1" i="0" sz="23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e01f9d2b_0_152"/>
          <p:cNvSpPr txBox="1"/>
          <p:nvPr>
            <p:ph idx="4294967295" type="ctrTitle"/>
          </p:nvPr>
        </p:nvSpPr>
        <p:spPr>
          <a:xfrm>
            <a:off x="1124250" y="2131200"/>
            <a:ext cx="68955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4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2. Une opportunité...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4" name="Google Shape;134;gade01f9d2b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ade01f9d2b_0_97"/>
          <p:cNvPicPr preferRelativeResize="0"/>
          <p:nvPr/>
        </p:nvPicPr>
        <p:blipFill rotWithShape="1">
          <a:blip r:embed="rId3">
            <a:alphaModFix amt="31000"/>
          </a:blip>
          <a:srcRect b="0" l="0" r="0" t="0"/>
          <a:stretch/>
        </p:blipFill>
        <p:spPr>
          <a:xfrm>
            <a:off x="1846075" y="0"/>
            <a:ext cx="5526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de01f9d2b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400" y="670550"/>
            <a:ext cx="3465550" cy="9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ade01f9d2b_0_97"/>
          <p:cNvSpPr txBox="1"/>
          <p:nvPr>
            <p:ph type="title"/>
          </p:nvPr>
        </p:nvSpPr>
        <p:spPr>
          <a:xfrm>
            <a:off x="156225" y="877175"/>
            <a:ext cx="4843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Un site internet de référence : </a:t>
            </a:r>
            <a:endParaRPr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gade01f9d2b_0_97"/>
          <p:cNvSpPr/>
          <p:nvPr/>
        </p:nvSpPr>
        <p:spPr>
          <a:xfrm>
            <a:off x="196675" y="1730950"/>
            <a:ext cx="3608700" cy="997800"/>
          </a:xfrm>
          <a:prstGeom prst="wedgeRoundRectCallout">
            <a:avLst>
              <a:gd fmla="val 63505" name="adj1"/>
              <a:gd fmla="val -8879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38000 vins millésimés cotés depuis le millésime 1996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gade01f9d2b_0_97"/>
          <p:cNvSpPr/>
          <p:nvPr/>
        </p:nvSpPr>
        <p:spPr>
          <a:xfrm>
            <a:off x="2197375" y="3384975"/>
            <a:ext cx="2766300" cy="689100"/>
          </a:xfrm>
          <a:prstGeom prst="wedgeRoundRectCallout">
            <a:avLst>
              <a:gd fmla="val 52102" name="adj1"/>
              <a:gd fmla="val -28870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L’historique des cotes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gade01f9d2b_0_97"/>
          <p:cNvSpPr/>
          <p:nvPr/>
        </p:nvSpPr>
        <p:spPr>
          <a:xfrm>
            <a:off x="6217450" y="1910475"/>
            <a:ext cx="2723700" cy="1245900"/>
          </a:xfrm>
          <a:prstGeom prst="wedgeRoundRectCallout">
            <a:avLst>
              <a:gd fmla="val -47726" name="adj1"/>
              <a:gd fmla="val -9872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Des données qualitatives bien structurées sur les vins connus</a:t>
            </a:r>
            <a:endParaRPr b="0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gade01f9d2b_0_97"/>
          <p:cNvSpPr/>
          <p:nvPr/>
        </p:nvSpPr>
        <p:spPr>
          <a:xfrm>
            <a:off x="5097400" y="3641375"/>
            <a:ext cx="3554100" cy="846300"/>
          </a:xfrm>
          <a:prstGeom prst="wedgeRoundRectCallout">
            <a:avLst>
              <a:gd fmla="val -38141" name="adj1"/>
              <a:gd fmla="val -26192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Des données accessibles</a:t>
            </a:r>
            <a:br>
              <a:rPr b="1" i="0" lang="fr" sz="1900" u="none" cap="none" strike="noStrike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1900" u="none" cap="none" strike="noStrike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gade01f9d2b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3937" y="4102874"/>
            <a:ext cx="961025" cy="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